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21E325-E727-4EB3-B845-63E751D48F1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DF723A-86FB-4766-B058-CAF48A56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669E6-33D4-4CE4-8534-96FD73BA1ACF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669E6-33D4-4CE4-8534-96FD73BA1ACF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EEE07-7528-4A1C-AD7A-366BCAF23B3B}" type="slidenum">
              <a:rPr lang="en-US"/>
              <a:pPr/>
              <a:t>11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8333D-3749-41AF-9FCF-DAB62A82538E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4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4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860ED8-8731-4EC8-8A96-2F658517A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96D7E-DB81-4093-A9E6-46E8DE660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7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C1BD-43C2-4E02-8DCC-A596DA8B899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EB70-F48D-41FD-BCF5-9D309A2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6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9.bin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  <a:effectLst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Impact of Water on </a:t>
            </a:r>
            <a:r>
              <a:rPr lang="en-US" dirty="0" smtClean="0">
                <a:solidFill>
                  <a:srgbClr val="000099"/>
                </a:solidFill>
              </a:rPr>
              <a:t>Dust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(Water Sprays)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239000" cy="3276600"/>
          </a:xfrm>
          <a:effectLst/>
        </p:spPr>
        <p:txBody>
          <a:bodyPr/>
          <a:lstStyle/>
          <a:p>
            <a:r>
              <a:rPr lang="en-US" sz="3600" dirty="0">
                <a:solidFill>
                  <a:srgbClr val="000099"/>
                </a:solidFill>
              </a:rPr>
              <a:t>Suppression – prevent generation</a:t>
            </a:r>
          </a:p>
          <a:p>
            <a:r>
              <a:rPr lang="en-US" sz="3600" dirty="0">
                <a:solidFill>
                  <a:srgbClr val="000099"/>
                </a:solidFill>
              </a:rPr>
              <a:t>Capture – remove from air (water or mechanical means)</a:t>
            </a:r>
          </a:p>
          <a:p>
            <a:r>
              <a:rPr lang="en-US" sz="3600" dirty="0">
                <a:solidFill>
                  <a:srgbClr val="000099"/>
                </a:solidFill>
              </a:rPr>
              <a:t>Redirection – directed away from worker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22532" name="Picture 4" descr="NIOSH without words 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22533" name="Object 5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PhotoHouse" r:id="rId5" imgW="1374534" imgH="1029964" progId="">
                    <p:embed/>
                  </p:oleObj>
                </mc:Choice>
                <mc:Fallback>
                  <p:oleObj name="PhotoHouse" r:id="rId5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1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886200" cy="1782763"/>
          </a:xfrm>
          <a:effectLst/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000099"/>
                </a:solidFill>
              </a:rPr>
              <a:t>Spray Capture Effectiveness on Airborne Dust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90800"/>
            <a:ext cx="4038600" cy="3429000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Improved Capture with higher pressures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Smaller </a:t>
            </a:r>
            <a:r>
              <a:rPr lang="en-US" sz="2400" dirty="0">
                <a:solidFill>
                  <a:srgbClr val="000099"/>
                </a:solidFill>
              </a:rPr>
              <a:t>Droplet Sizes</a:t>
            </a:r>
          </a:p>
          <a:p>
            <a:pPr lvl="1"/>
            <a:r>
              <a:rPr lang="en-US" sz="2400" dirty="0">
                <a:solidFill>
                  <a:srgbClr val="000099"/>
                </a:solidFill>
              </a:rPr>
              <a:t>High Velocity </a:t>
            </a:r>
            <a:r>
              <a:rPr lang="en-US" sz="2400" dirty="0" smtClean="0">
                <a:solidFill>
                  <a:srgbClr val="000099"/>
                </a:solidFill>
              </a:rPr>
              <a:t>Droplets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Unit gallon of water is more efficient at higher pressures and smaller droplet sizes</a:t>
            </a:r>
          </a:p>
        </p:txBody>
      </p:sp>
      <p:pic>
        <p:nvPicPr>
          <p:cNvPr id="348164" name="Picture 4" descr="Water spra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228600"/>
            <a:ext cx="4560888" cy="6477000"/>
          </a:xfrm>
          <a:noFill/>
          <a:ln/>
          <a:effectLst/>
        </p:spPr>
      </p:pic>
      <p:grpSp>
        <p:nvGrpSpPr>
          <p:cNvPr id="348166" name="Group 6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348167" name="Picture 7" descr="NIOSH without words 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348168" name="Object 8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1" name="PhotoHouse" r:id="rId5" imgW="1374534" imgH="1029964" progId="">
                    <p:embed/>
                  </p:oleObj>
                </mc:Choice>
                <mc:Fallback>
                  <p:oleObj name="PhotoHouse" r:id="rId5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88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53200" cy="1139825"/>
          </a:xfrm>
          <a:effectLst/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Airborne Dust Capture</a:t>
            </a:r>
          </a:p>
        </p:txBody>
      </p:sp>
      <p:graphicFrame>
        <p:nvGraphicFramePr>
          <p:cNvPr id="34918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306513" y="1417638"/>
          <a:ext cx="6986587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hart" r:id="rId5" imgW="7191451" imgH="4591202" progId="Excel.Sheet.8">
                  <p:embed/>
                </p:oleObj>
              </mc:Choice>
              <mc:Fallback>
                <p:oleObj name="Chart" r:id="rId5" imgW="7191451" imgH="45912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1417638"/>
                        <a:ext cx="6986587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9190" name="Group 6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349191" name="Picture 7" descr="NIOSH without words blu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349192" name="Object 8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name="PhotoHouse" r:id="rId8" imgW="1374534" imgH="1029964" progId="">
                    <p:embed/>
                  </p:oleObj>
                </mc:Choice>
                <mc:Fallback>
                  <p:oleObj name="PhotoHouse" r:id="rId8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576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Air Moving Effectiveness</a:t>
            </a:r>
          </a:p>
        </p:txBody>
      </p:sp>
      <p:graphicFrame>
        <p:nvGraphicFramePr>
          <p:cNvPr id="10547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592388"/>
          <a:ext cx="40386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Chart" r:id="rId4" imgW="8972454" imgH="5648274" progId="MSGraph.Chart.8">
                  <p:embed followColorScheme="full"/>
                </p:oleObj>
              </mc:Choice>
              <mc:Fallback>
                <p:oleObj name="Chart" r:id="rId4" imgW="8972454" imgH="564827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2388"/>
                        <a:ext cx="4038600" cy="2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479" name="Group 7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105480" name="Picture 8" descr="NIOSH without words 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105481" name="Object 9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6" name="PhotoHouse" r:id="rId7" imgW="1374534" imgH="1029964" progId="">
                    <p:embed/>
                  </p:oleObj>
                </mc:Choice>
                <mc:Fallback>
                  <p:oleObj name="PhotoHouse" r:id="rId7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42B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66" name="Picture 1" descr="This graph shows that all spray nozzles induce higher quantities of airflow at higher operating pressures. Also, at 75 pounds per square inch, the hollow-cone spray induced less airflow than the full-cone or flat-fan nozzle type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47800"/>
            <a:ext cx="668655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2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no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226"/>
          <a:stretch>
            <a:fillRect/>
          </a:stretch>
        </p:blipFill>
        <p:spPr>
          <a:xfrm>
            <a:off x="762000" y="1524000"/>
            <a:ext cx="7391400" cy="4827588"/>
          </a:xfrm>
          <a:noFill/>
          <a:ln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39825"/>
          </a:xfrm>
          <a:effectLst/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0099"/>
                </a:solidFill>
              </a:rPr>
              <a:t>Water Sprays on Continuous Miners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29718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</a:rPr>
              <a:t>Function:</a:t>
            </a:r>
          </a:p>
          <a:p>
            <a:pPr lvl="1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</a:rPr>
              <a:t>Suppress/wet</a:t>
            </a:r>
          </a:p>
          <a:p>
            <a:pPr lvl="1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</a:rPr>
              <a:t>Capture</a:t>
            </a:r>
          </a:p>
          <a:p>
            <a:pPr lvl="1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</a:rPr>
              <a:t>Redirect</a:t>
            </a:r>
          </a:p>
          <a:p>
            <a:pPr lvl="1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US" sz="24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886200" y="2590800"/>
            <a:ext cx="39624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</a:rPr>
              <a:t>Application:</a:t>
            </a:r>
          </a:p>
          <a:p>
            <a:pPr lvl="1"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</a:rPr>
              <a:t>High flow/low pressure</a:t>
            </a:r>
          </a:p>
          <a:p>
            <a:pPr lvl="1"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</a:rPr>
              <a:t>Droplet size/velocity</a:t>
            </a:r>
          </a:p>
          <a:p>
            <a:pPr lvl="1"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</a:rPr>
              <a:t>High pressure/location</a:t>
            </a:r>
          </a:p>
          <a:p>
            <a:pPr lvl="1"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96264" name="Picture 8" descr="NIOSH without words 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96265" name="Object 9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PhotoHouse" r:id="rId5" imgW="1374534" imgH="1029964" progId="">
                    <p:embed/>
                  </p:oleObj>
                </mc:Choice>
                <mc:Fallback>
                  <p:oleObj name="PhotoHouse" r:id="rId5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42B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538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524000"/>
          </a:xfrm>
          <a:effectLst/>
        </p:spPr>
        <p:txBody>
          <a:bodyPr/>
          <a:lstStyle/>
          <a:p>
            <a:r>
              <a:rPr lang="en-US" sz="4800" dirty="0">
                <a:solidFill>
                  <a:srgbClr val="000099"/>
                </a:solidFill>
              </a:rPr>
              <a:t>Spray Types</a:t>
            </a:r>
          </a:p>
        </p:txBody>
      </p:sp>
      <p:grpSp>
        <p:nvGrpSpPr>
          <p:cNvPr id="226319" name="Group 15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226320" name="Picture 16" descr="NIOSH without words 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226321" name="Object 17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PhotoHouse" r:id="rId4" imgW="1374534" imgH="1029964" progId="">
                    <p:embed/>
                  </p:oleObj>
                </mc:Choice>
                <mc:Fallback>
                  <p:oleObj name="PhotoHouse" r:id="rId4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 descr="spray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886" y="1981200"/>
            <a:ext cx="9028114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019800" cy="1325562"/>
          </a:xfrm>
          <a:effectLst/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Spray Nozzles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 </a:t>
            </a:r>
            <a:r>
              <a:rPr lang="en-US" sz="4000" dirty="0">
                <a:solidFill>
                  <a:srgbClr val="000099"/>
                </a:solidFill>
              </a:rPr>
              <a:t>Hollow Cone</a:t>
            </a:r>
            <a:r>
              <a:rPr lang="en-US" sz="4000" dirty="0"/>
              <a:t> 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  <a:effectLst/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Conical shape, outer ring of circular spray</a:t>
            </a:r>
          </a:p>
          <a:p>
            <a:r>
              <a:rPr lang="en-US" dirty="0">
                <a:solidFill>
                  <a:srgbClr val="000099"/>
                </a:solidFill>
              </a:rPr>
              <a:t>Most widely used</a:t>
            </a:r>
          </a:p>
          <a:p>
            <a:r>
              <a:rPr lang="en-US" dirty="0">
                <a:solidFill>
                  <a:srgbClr val="000099"/>
                </a:solidFill>
              </a:rPr>
              <a:t>Small to medium droplets of water</a:t>
            </a:r>
          </a:p>
          <a:p>
            <a:r>
              <a:rPr lang="en-US" dirty="0">
                <a:solidFill>
                  <a:srgbClr val="000099"/>
                </a:solidFill>
              </a:rPr>
              <a:t>Larger orifice/less likely to clog</a:t>
            </a:r>
          </a:p>
          <a:p>
            <a:r>
              <a:rPr lang="en-US" dirty="0">
                <a:solidFill>
                  <a:srgbClr val="000099"/>
                </a:solidFill>
              </a:rPr>
              <a:t>Effective for dust mixing (knockdown) and redirecting</a:t>
            </a:r>
          </a:p>
          <a:p>
            <a:r>
              <a:rPr lang="en-US" dirty="0">
                <a:solidFill>
                  <a:srgbClr val="000099"/>
                </a:solidFill>
              </a:rPr>
              <a:t>Usually provided from manufacturer</a:t>
            </a:r>
          </a:p>
          <a:p>
            <a:endParaRPr lang="en-US" dirty="0"/>
          </a:p>
        </p:txBody>
      </p:sp>
      <p:grpSp>
        <p:nvGrpSpPr>
          <p:cNvPr id="261126" name="Group 6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261127" name="Picture 7" descr="NIOSH without words 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261128" name="Object 8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PhotoHouse" r:id="rId4" imgW="1374534" imgH="1029964" progId="">
                    <p:embed/>
                  </p:oleObj>
                </mc:Choice>
                <mc:Fallback>
                  <p:oleObj name="PhotoHouse" r:id="rId4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7" descr="Hollow c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4390" y="609600"/>
            <a:ext cx="358961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838200"/>
          </a:xfrm>
          <a:effectLst/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Venturi</a:t>
            </a:r>
            <a:r>
              <a:rPr lang="en-US" sz="3200" b="1" dirty="0" smtClean="0">
                <a:solidFill>
                  <a:srgbClr val="0000FF"/>
                </a:solidFill>
              </a:rPr>
              <a:t> – Uses Hollow Cone for Redirection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185" y="1600200"/>
            <a:ext cx="7543800" cy="1524000"/>
          </a:xfrm>
          <a:effectLst/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Redirection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direct dust </a:t>
            </a:r>
            <a:r>
              <a:rPr lang="en-US" sz="2400" dirty="0">
                <a:solidFill>
                  <a:srgbClr val="FF0000"/>
                </a:solidFill>
              </a:rPr>
              <a:t>away from </a:t>
            </a:r>
            <a:r>
              <a:rPr lang="en-US" sz="2400" dirty="0" smtClean="0">
                <a:solidFill>
                  <a:srgbClr val="FF0000"/>
                </a:solidFill>
              </a:rPr>
              <a:t>workers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            very good air movement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2" y="3696889"/>
            <a:ext cx="2349094" cy="17894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5853827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23676" r="6933" b="12260"/>
          <a:stretch/>
        </p:blipFill>
        <p:spPr bwMode="auto">
          <a:xfrm>
            <a:off x="4191000" y="3352800"/>
            <a:ext cx="3931920" cy="2477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53541" y="5853828"/>
            <a:ext cx="12068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Venturi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5559623"/>
            <a:ext cx="1116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Conflow</a:t>
            </a:r>
            <a:r>
              <a:rPr lang="en-US" sz="1400" dirty="0" smtClean="0"/>
              <a:t>, Inc.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F2292F42-86A5-45FA-8920-002A56F64748}" type="slidenum">
              <a:rPr lang="en-US" smtClean="0">
                <a:solidFill>
                  <a:prstClr val="black"/>
                </a:solidFill>
              </a:rPr>
              <a:pPr algn="r"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562600" cy="1600200"/>
          </a:xfrm>
          <a:effectLst/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Spray Nozzles</a:t>
            </a:r>
            <a:br>
              <a:rPr lang="en-US" sz="5400" dirty="0">
                <a:solidFill>
                  <a:srgbClr val="000099"/>
                </a:solidFill>
              </a:rPr>
            </a:br>
            <a:r>
              <a:rPr lang="en-US" sz="4000" dirty="0">
                <a:solidFill>
                  <a:srgbClr val="000099"/>
                </a:solidFill>
              </a:rPr>
              <a:t>Full Cone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581400"/>
          </a:xfrm>
          <a:effectLst/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Conical shape with solid circular pattern</a:t>
            </a:r>
          </a:p>
          <a:p>
            <a:r>
              <a:rPr lang="en-US">
                <a:solidFill>
                  <a:srgbClr val="000099"/>
                </a:solidFill>
              </a:rPr>
              <a:t>Medium to large droplets of water</a:t>
            </a:r>
          </a:p>
          <a:p>
            <a:r>
              <a:rPr lang="en-US">
                <a:solidFill>
                  <a:srgbClr val="000099"/>
                </a:solidFill>
              </a:rPr>
              <a:t>Provide uniform wetting </a:t>
            </a:r>
          </a:p>
          <a:p>
            <a:r>
              <a:rPr lang="en-US">
                <a:solidFill>
                  <a:srgbClr val="000099"/>
                </a:solidFill>
              </a:rPr>
              <a:t>Wide range of pressure and flows</a:t>
            </a:r>
          </a:p>
          <a:p>
            <a:r>
              <a:rPr lang="en-US">
                <a:solidFill>
                  <a:srgbClr val="000099"/>
                </a:solidFill>
              </a:rPr>
              <a:t>Effective for scrubber filters and belt transfer points</a:t>
            </a:r>
          </a:p>
        </p:txBody>
      </p:sp>
      <p:grpSp>
        <p:nvGrpSpPr>
          <p:cNvPr id="265221" name="Group 5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265222" name="Picture 6" descr="NIOSH without words 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265223" name="Object 7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PhotoHouse" r:id="rId4" imgW="1374534" imgH="1029964" progId="">
                    <p:embed/>
                  </p:oleObj>
                </mc:Choice>
                <mc:Fallback>
                  <p:oleObj name="PhotoHouse" r:id="rId4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 descr="Full c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533399"/>
            <a:ext cx="3733800" cy="13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Spray Nozzles</a:t>
            </a:r>
            <a:br>
              <a:rPr lang="en-US" sz="5400" dirty="0">
                <a:solidFill>
                  <a:srgbClr val="000099"/>
                </a:solidFill>
              </a:rPr>
            </a:br>
            <a:r>
              <a:rPr lang="en-US" sz="4000" dirty="0">
                <a:solidFill>
                  <a:srgbClr val="000099"/>
                </a:solidFill>
              </a:rPr>
              <a:t>Flat Fan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dirty="0"/>
              <a:t>Produce narrow ‘wall’ of spray at various angles</a:t>
            </a:r>
          </a:p>
          <a:p>
            <a:r>
              <a:rPr lang="en-US" dirty="0"/>
              <a:t>Wide range of flow and spray angles</a:t>
            </a:r>
          </a:p>
          <a:p>
            <a:r>
              <a:rPr lang="en-US" dirty="0"/>
              <a:t>Horizontal, high flow and low pressure as boom sprays suppress dust</a:t>
            </a:r>
          </a:p>
          <a:p>
            <a:r>
              <a:rPr lang="en-US" dirty="0"/>
              <a:t>Vertically mounted on either side of miner directed toward face contains dust for scrubber capture </a:t>
            </a:r>
          </a:p>
        </p:txBody>
      </p:sp>
      <p:grpSp>
        <p:nvGrpSpPr>
          <p:cNvPr id="267269" name="Group 5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267270" name="Picture 6" descr="NIOSH without words 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267271" name="Object 7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PhotoHouse" r:id="rId4" imgW="1374534" imgH="1029964" progId="">
                    <p:embed/>
                  </p:oleObj>
                </mc:Choice>
                <mc:Fallback>
                  <p:oleObj name="PhotoHouse" r:id="rId4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 descr="Flat spr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2445" y="304800"/>
            <a:ext cx="35415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65532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Spray Nozzles</a:t>
            </a:r>
            <a:br>
              <a:rPr lang="en-US" sz="5400" dirty="0">
                <a:solidFill>
                  <a:srgbClr val="000099"/>
                </a:solidFill>
              </a:rPr>
            </a:br>
            <a:r>
              <a:rPr lang="en-US" sz="4000" dirty="0">
                <a:solidFill>
                  <a:srgbClr val="000099"/>
                </a:solidFill>
              </a:rPr>
              <a:t>Solid Stream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200400"/>
          </a:xfrm>
          <a:effectLst/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Straight solid stream of water at high volume</a:t>
            </a:r>
          </a:p>
          <a:p>
            <a:r>
              <a:rPr lang="en-US" dirty="0">
                <a:solidFill>
                  <a:srgbClr val="000099"/>
                </a:solidFill>
              </a:rPr>
              <a:t>To be used close to the source</a:t>
            </a:r>
          </a:p>
          <a:p>
            <a:r>
              <a:rPr lang="en-US" dirty="0">
                <a:solidFill>
                  <a:srgbClr val="000099"/>
                </a:solidFill>
              </a:rPr>
              <a:t>Provide uniformity of wetting</a:t>
            </a:r>
          </a:p>
          <a:p>
            <a:r>
              <a:rPr lang="en-US" dirty="0">
                <a:solidFill>
                  <a:srgbClr val="000099"/>
                </a:solidFill>
              </a:rPr>
              <a:t>Effective for dust suppression bit </a:t>
            </a:r>
            <a:r>
              <a:rPr lang="en-US" dirty="0" smtClean="0">
                <a:solidFill>
                  <a:srgbClr val="000099"/>
                </a:solidFill>
              </a:rPr>
              <a:t>cooling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Most Commonly used on Shearer Picks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266245" name="Group 5"/>
          <p:cNvGrpSpPr>
            <a:grpSpLocks/>
          </p:cNvGrpSpPr>
          <p:nvPr/>
        </p:nvGrpSpPr>
        <p:grpSpPr bwMode="auto">
          <a:xfrm>
            <a:off x="0" y="6470650"/>
            <a:ext cx="9144000" cy="387350"/>
            <a:chOff x="0" y="4076"/>
            <a:chExt cx="5760" cy="244"/>
          </a:xfrm>
        </p:grpSpPr>
        <p:pic>
          <p:nvPicPr>
            <p:cNvPr id="266246" name="Picture 6" descr="NIOSH without words 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" y="4077"/>
              <a:ext cx="912" cy="243"/>
            </a:xfrm>
            <a:prstGeom prst="rect">
              <a:avLst/>
            </a:prstGeom>
            <a:noFill/>
          </p:spPr>
        </p:pic>
        <p:graphicFrame>
          <p:nvGraphicFramePr>
            <p:cNvPr id="266247" name="Object 7"/>
            <p:cNvGraphicFramePr>
              <a:graphicFrameLocks noChangeAspect="1"/>
            </p:cNvGraphicFramePr>
            <p:nvPr/>
          </p:nvGraphicFramePr>
          <p:xfrm>
            <a:off x="0" y="4076"/>
            <a:ext cx="62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" name="PhotoHouse" r:id="rId4" imgW="1374534" imgH="1029964" progId="">
                    <p:embed/>
                  </p:oleObj>
                </mc:Choice>
                <mc:Fallback>
                  <p:oleObj name="PhotoHouse" r:id="rId4" imgW="1374534" imgH="10299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76"/>
                          <a:ext cx="62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 descr="Solid stre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6568" y="762000"/>
            <a:ext cx="3837432" cy="12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Atomizing Spray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Generally not presently used in coal mining</a:t>
            </a:r>
          </a:p>
          <a:p>
            <a:r>
              <a:rPr lang="en-US" dirty="0" smtClean="0"/>
              <a:t>Uses air pressure, higher water pressures and small orifice to create small droplet size to remove (capture) airborne respirable dust</a:t>
            </a:r>
          </a:p>
          <a:p>
            <a:r>
              <a:rPr lang="en-US" dirty="0" smtClean="0"/>
              <a:t>Easily clogs due to small orifice</a:t>
            </a:r>
          </a:p>
          <a:p>
            <a:pPr lvl="1"/>
            <a:r>
              <a:rPr lang="en-US" dirty="0" smtClean="0"/>
              <a:t>Clean water supply	</a:t>
            </a:r>
          </a:p>
          <a:p>
            <a:r>
              <a:rPr lang="en-US" dirty="0" smtClean="0"/>
              <a:t>Very effective at removing respirable dust since droplet size is similar to dust particle size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</a:p>
          <a:p>
            <a:pPr lvl="8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5" y="1752600"/>
            <a:ext cx="2653677" cy="377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0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296</Words>
  <Application>Microsoft Office PowerPoint</Application>
  <PresentationFormat>On-screen Show (4:3)</PresentationFormat>
  <Paragraphs>63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PhotoHouse</vt:lpstr>
      <vt:lpstr>Chart</vt:lpstr>
      <vt:lpstr>Impact of Water on Dust (Water Sprays)</vt:lpstr>
      <vt:lpstr>Water Sprays on Continuous Miners</vt:lpstr>
      <vt:lpstr>Spray Types</vt:lpstr>
      <vt:lpstr>Spray Nozzles  Hollow Cone </vt:lpstr>
      <vt:lpstr>Venturi – Uses Hollow Cone for Redirection</vt:lpstr>
      <vt:lpstr>Spray Nozzles Full Cone </vt:lpstr>
      <vt:lpstr>Spray Nozzles Flat Fan</vt:lpstr>
      <vt:lpstr>Spray Nozzles Solid Stream</vt:lpstr>
      <vt:lpstr>Atomizing Spray</vt:lpstr>
      <vt:lpstr>Spray Capture Effectiveness on Airborne Dust</vt:lpstr>
      <vt:lpstr>Airborne Dust Capture</vt:lpstr>
      <vt:lpstr>Air Moving Effectiveness</vt:lpstr>
    </vt:vector>
  </TitlesOfParts>
  <Company>Centers for Disease Control and Prevention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Water on Dust</dc:title>
  <dc:creator>JFC</dc:creator>
  <cp:lastModifiedBy>Meikle, Gregory B - MSHA</cp:lastModifiedBy>
  <cp:revision>9</cp:revision>
  <cp:lastPrinted>2014-10-27T10:47:16Z</cp:lastPrinted>
  <dcterms:created xsi:type="dcterms:W3CDTF">2014-10-06T13:46:59Z</dcterms:created>
  <dcterms:modified xsi:type="dcterms:W3CDTF">2014-10-27T12:18:34Z</dcterms:modified>
</cp:coreProperties>
</file>